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40233600" cy="40233600"/>
  <p:notesSz cx="6858000" cy="9144000"/>
  <p:defaultText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26" d="100"/>
          <a:sy n="26" d="100"/>
        </p:scale>
        <p:origin x="-2440" y="-96"/>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10.png>
</file>

<file path=ppt/media/image11.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9030" indent="0" algn="ctr">
              <a:buNone/>
              <a:defRPr>
                <a:solidFill>
                  <a:schemeClr val="tx1">
                    <a:tint val="75000"/>
                  </a:schemeClr>
                </a:solidFill>
              </a:defRPr>
            </a:lvl2pPr>
            <a:lvl3pPr marL="4598060" indent="0" algn="ctr">
              <a:buNone/>
              <a:defRPr>
                <a:solidFill>
                  <a:schemeClr val="tx1">
                    <a:tint val="75000"/>
                  </a:schemeClr>
                </a:solidFill>
              </a:defRPr>
            </a:lvl3pPr>
            <a:lvl4pPr marL="6897091" indent="0" algn="ctr">
              <a:buNone/>
              <a:defRPr>
                <a:solidFill>
                  <a:schemeClr val="tx1">
                    <a:tint val="75000"/>
                  </a:schemeClr>
                </a:solidFill>
              </a:defRPr>
            </a:lvl4pPr>
            <a:lvl5pPr marL="9196121" indent="0" algn="ctr">
              <a:buNone/>
              <a:defRPr>
                <a:solidFill>
                  <a:schemeClr val="tx1">
                    <a:tint val="75000"/>
                  </a:schemeClr>
                </a:solidFill>
              </a:defRPr>
            </a:lvl5pPr>
            <a:lvl6pPr marL="11495151" indent="0" algn="ctr">
              <a:buNone/>
              <a:defRPr>
                <a:solidFill>
                  <a:schemeClr val="tx1">
                    <a:tint val="75000"/>
                  </a:schemeClr>
                </a:solidFill>
              </a:defRPr>
            </a:lvl6pPr>
            <a:lvl7pPr marL="13794181" indent="0" algn="ctr">
              <a:buNone/>
              <a:defRPr>
                <a:solidFill>
                  <a:schemeClr val="tx1">
                    <a:tint val="75000"/>
                  </a:schemeClr>
                </a:solidFill>
              </a:defRPr>
            </a:lvl7pPr>
            <a:lvl8pPr marL="16093211" indent="0" algn="ctr">
              <a:buNone/>
              <a:defRPr>
                <a:solidFill>
                  <a:schemeClr val="tx1">
                    <a:tint val="75000"/>
                  </a:schemeClr>
                </a:solidFill>
              </a:defRPr>
            </a:lvl8pPr>
            <a:lvl9pPr marL="1839224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60754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84528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8349379" y="9453036"/>
            <a:ext cx="39828470" cy="2013915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849997" y="9453036"/>
            <a:ext cx="118828820" cy="2013915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402938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385138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7" y="17052719"/>
            <a:ext cx="34198560" cy="8801097"/>
          </a:xfrm>
        </p:spPr>
        <p:txBody>
          <a:bodyPr anchor="b"/>
          <a:lstStyle>
            <a:lvl1pPr marL="0" indent="0">
              <a:buNone/>
              <a:defRPr sz="10100">
                <a:solidFill>
                  <a:schemeClr val="tx1">
                    <a:tint val="75000"/>
                  </a:schemeClr>
                </a:solidFill>
              </a:defRPr>
            </a:lvl1pPr>
            <a:lvl2pPr marL="2299030" indent="0">
              <a:buNone/>
              <a:defRPr sz="9100">
                <a:solidFill>
                  <a:schemeClr val="tx1">
                    <a:tint val="75000"/>
                  </a:schemeClr>
                </a:solidFill>
              </a:defRPr>
            </a:lvl2pPr>
            <a:lvl3pPr marL="4598060" indent="0">
              <a:buNone/>
              <a:defRPr sz="8000">
                <a:solidFill>
                  <a:schemeClr val="tx1">
                    <a:tint val="75000"/>
                  </a:schemeClr>
                </a:solidFill>
              </a:defRPr>
            </a:lvl3pPr>
            <a:lvl4pPr marL="6897091" indent="0">
              <a:buNone/>
              <a:defRPr sz="7000">
                <a:solidFill>
                  <a:schemeClr val="tx1">
                    <a:tint val="75000"/>
                  </a:schemeClr>
                </a:solidFill>
              </a:defRPr>
            </a:lvl4pPr>
            <a:lvl5pPr marL="9196121" indent="0">
              <a:buNone/>
              <a:defRPr sz="7000">
                <a:solidFill>
                  <a:schemeClr val="tx1">
                    <a:tint val="75000"/>
                  </a:schemeClr>
                </a:solidFill>
              </a:defRPr>
            </a:lvl5pPr>
            <a:lvl6pPr marL="11495151" indent="0">
              <a:buNone/>
              <a:defRPr sz="7000">
                <a:solidFill>
                  <a:schemeClr val="tx1">
                    <a:tint val="75000"/>
                  </a:schemeClr>
                </a:solidFill>
              </a:defRPr>
            </a:lvl6pPr>
            <a:lvl7pPr marL="13794181" indent="0">
              <a:buNone/>
              <a:defRPr sz="7000">
                <a:solidFill>
                  <a:schemeClr val="tx1">
                    <a:tint val="75000"/>
                  </a:schemeClr>
                </a:solidFill>
              </a:defRPr>
            </a:lvl7pPr>
            <a:lvl8pPr marL="16093211" indent="0">
              <a:buNone/>
              <a:defRPr sz="7000">
                <a:solidFill>
                  <a:schemeClr val="tx1">
                    <a:tint val="75000"/>
                  </a:schemeClr>
                </a:solidFill>
              </a:defRPr>
            </a:lvl8pPr>
            <a:lvl9pPr marL="18392242"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BCED96B-BDFF-4147-8009-FAB27E347F34}" type="datetimeFigureOut">
              <a:rPr lang="en-US" smtClean="0"/>
              <a:t>12/29/14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923737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849999" y="55079053"/>
            <a:ext cx="79328643"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88849200" y="55079053"/>
            <a:ext cx="79328647"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BCED96B-BDFF-4147-8009-FAB27E347F34}" type="datetimeFigureOut">
              <a:rPr lang="en-US" smtClean="0"/>
              <a:t>12/29/14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680990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2" y="9005996"/>
            <a:ext cx="17783810"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2" y="12759266"/>
            <a:ext cx="17783810"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BCED96B-BDFF-4147-8009-FAB27E347F34}" type="datetimeFigureOut">
              <a:rPr lang="en-US" smtClean="0"/>
              <a:t>12/29/14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20101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BCED96B-BDFF-4147-8009-FAB27E347F34}" type="datetimeFigureOut">
              <a:rPr lang="en-US" smtClean="0"/>
              <a:t>12/29/14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82897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CED96B-BDFF-4147-8009-FAB27E347F34}" type="datetimeFigureOut">
              <a:rPr lang="en-US" smtClean="0"/>
              <a:t>12/29/14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0166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1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7" cy="27520903"/>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12/29/14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52273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a:lstStyle>
            <a:lvl1pPr marL="0" indent="0">
              <a:buNone/>
              <a:defRPr sz="16100"/>
            </a:lvl1pPr>
            <a:lvl2pPr marL="2299030" indent="0">
              <a:buNone/>
              <a:defRPr sz="14100"/>
            </a:lvl2pPr>
            <a:lvl3pPr marL="4598060" indent="0">
              <a:buNone/>
              <a:defRPr sz="12100"/>
            </a:lvl3pPr>
            <a:lvl4pPr marL="6897091" indent="0">
              <a:buNone/>
              <a:defRPr sz="10100"/>
            </a:lvl4pPr>
            <a:lvl5pPr marL="9196121" indent="0">
              <a:buNone/>
              <a:defRPr sz="10100"/>
            </a:lvl5pPr>
            <a:lvl6pPr marL="11495151" indent="0">
              <a:buNone/>
              <a:defRPr sz="10100"/>
            </a:lvl6pPr>
            <a:lvl7pPr marL="13794181" indent="0">
              <a:buNone/>
              <a:defRPr sz="10100"/>
            </a:lvl7pPr>
            <a:lvl8pPr marL="16093211" indent="0">
              <a:buNone/>
              <a:defRPr sz="10100"/>
            </a:lvl8pPr>
            <a:lvl9pPr marL="18392242" indent="0">
              <a:buNone/>
              <a:defRPr sz="10100"/>
            </a:lvl9pPr>
          </a:lstStyle>
          <a:p>
            <a:endParaRPr lang="en-US"/>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12/29/14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8687017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611210"/>
            <a:ext cx="36210240" cy="6705600"/>
          </a:xfrm>
          <a:prstGeom prst="rect">
            <a:avLst/>
          </a:prstGeom>
        </p:spPr>
        <p:txBody>
          <a:bodyPr vert="horz" lIns="459806" tIns="229903" rIns="459806" bIns="22990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11680" y="9387843"/>
            <a:ext cx="36210240" cy="26552316"/>
          </a:xfrm>
          <a:prstGeom prst="rect">
            <a:avLst/>
          </a:prstGeom>
        </p:spPr>
        <p:txBody>
          <a:bodyPr vert="horz" lIns="459806" tIns="229903" rIns="459806" bIns="22990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11680" y="37290589"/>
            <a:ext cx="9387840" cy="2142067"/>
          </a:xfrm>
          <a:prstGeom prst="rect">
            <a:avLst/>
          </a:prstGeom>
        </p:spPr>
        <p:txBody>
          <a:bodyPr vert="horz" lIns="459806" tIns="229903" rIns="459806" bIns="229903" rtlCol="0" anchor="ctr"/>
          <a:lstStyle>
            <a:lvl1pPr algn="l">
              <a:defRPr sz="6000">
                <a:solidFill>
                  <a:schemeClr val="tx1">
                    <a:tint val="75000"/>
                  </a:schemeClr>
                </a:solidFill>
              </a:defRPr>
            </a:lvl1pPr>
          </a:lstStyle>
          <a:p>
            <a:fld id="{3BCED96B-BDFF-4147-8009-FAB27E347F34}" type="datetimeFigureOut">
              <a:rPr lang="en-US" smtClean="0"/>
              <a:t>12/29/14</a:t>
            </a:fld>
            <a:endParaRPr lang="en-US"/>
          </a:p>
        </p:txBody>
      </p:sp>
      <p:sp>
        <p:nvSpPr>
          <p:cNvPr id="5" name="Footer Placeholder 4"/>
          <p:cNvSpPr>
            <a:spLocks noGrp="1"/>
          </p:cNvSpPr>
          <p:nvPr>
            <p:ph type="ftr" sz="quarter" idx="3"/>
          </p:nvPr>
        </p:nvSpPr>
        <p:spPr>
          <a:xfrm>
            <a:off x="13746480" y="37290589"/>
            <a:ext cx="12740640" cy="2142067"/>
          </a:xfrm>
          <a:prstGeom prst="rect">
            <a:avLst/>
          </a:prstGeom>
        </p:spPr>
        <p:txBody>
          <a:bodyPr vert="horz" lIns="459806" tIns="229903" rIns="459806" bIns="229903" rtlCol="0" anchor="ctr"/>
          <a:lstStyle>
            <a:lvl1pPr algn="ctr">
              <a:defRPr sz="6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37290589"/>
            <a:ext cx="9387840" cy="2142067"/>
          </a:xfrm>
          <a:prstGeom prst="rect">
            <a:avLst/>
          </a:prstGeom>
        </p:spPr>
        <p:txBody>
          <a:bodyPr vert="horz" lIns="459806" tIns="229903" rIns="459806" bIns="229903" rtlCol="0" anchor="ctr"/>
          <a:lstStyle>
            <a:lvl1pPr algn="r">
              <a:defRPr sz="6000">
                <a:solidFill>
                  <a:schemeClr val="tx1">
                    <a:tint val="75000"/>
                  </a:schemeClr>
                </a:solidFill>
              </a:defRPr>
            </a:lvl1pPr>
          </a:lstStyle>
          <a:p>
            <a:fld id="{E211C0FB-E77A-7443-AA58-EF9F5B98B51E}" type="slidenum">
              <a:rPr lang="en-US" smtClean="0"/>
              <a:t>‹#›</a:t>
            </a:fld>
            <a:endParaRPr lang="en-US"/>
          </a:p>
        </p:txBody>
      </p:sp>
    </p:spTree>
    <p:extLst>
      <p:ext uri="{BB962C8B-B14F-4D97-AF65-F5344CB8AC3E}">
        <p14:creationId xmlns:p14="http://schemas.microsoft.com/office/powerpoint/2010/main" val="1892332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9030" rtl="0" eaLnBrk="1" latinLnBrk="0" hangingPunct="1">
        <a:spcBef>
          <a:spcPct val="0"/>
        </a:spcBef>
        <a:buNone/>
        <a:defRPr sz="22100" kern="1200">
          <a:solidFill>
            <a:schemeClr val="tx1"/>
          </a:solidFill>
          <a:latin typeface="+mj-lt"/>
          <a:ea typeface="+mj-ea"/>
          <a:cs typeface="+mj-cs"/>
        </a:defRPr>
      </a:lvl1pPr>
    </p:titleStyle>
    <p:bodyStyle>
      <a:lvl1pPr marL="1724273" indent="-1724273" algn="l" defTabSz="2299030" rtl="0" eaLnBrk="1" latinLnBrk="0" hangingPunct="1">
        <a:spcBef>
          <a:spcPct val="20000"/>
        </a:spcBef>
        <a:buFont typeface="Arial"/>
        <a:buChar char="•"/>
        <a:defRPr sz="16100" kern="1200">
          <a:solidFill>
            <a:schemeClr val="tx1"/>
          </a:solidFill>
          <a:latin typeface="+mn-lt"/>
          <a:ea typeface="+mn-ea"/>
          <a:cs typeface="+mn-cs"/>
        </a:defRPr>
      </a:lvl1pPr>
      <a:lvl2pPr marL="3735924" indent="-1436894" algn="l" defTabSz="2299030" rtl="0" eaLnBrk="1" latinLnBrk="0" hangingPunct="1">
        <a:spcBef>
          <a:spcPct val="20000"/>
        </a:spcBef>
        <a:buFont typeface="Arial"/>
        <a:buChar char="–"/>
        <a:defRPr sz="14100" kern="1200">
          <a:solidFill>
            <a:schemeClr val="tx1"/>
          </a:solidFill>
          <a:latin typeface="+mn-lt"/>
          <a:ea typeface="+mn-ea"/>
          <a:cs typeface="+mn-cs"/>
        </a:defRPr>
      </a:lvl2pPr>
      <a:lvl3pPr marL="5747576" indent="-1149515" algn="l" defTabSz="2299030" rtl="0" eaLnBrk="1" latinLnBrk="0" hangingPunct="1">
        <a:spcBef>
          <a:spcPct val="20000"/>
        </a:spcBef>
        <a:buFont typeface="Arial"/>
        <a:buChar char="•"/>
        <a:defRPr sz="12100" kern="1200">
          <a:solidFill>
            <a:schemeClr val="tx1"/>
          </a:solidFill>
          <a:latin typeface="+mn-lt"/>
          <a:ea typeface="+mn-ea"/>
          <a:cs typeface="+mn-cs"/>
        </a:defRPr>
      </a:lvl3pPr>
      <a:lvl4pPr marL="8046606" indent="-1149515" algn="l" defTabSz="2299030" rtl="0" eaLnBrk="1" latinLnBrk="0" hangingPunct="1">
        <a:spcBef>
          <a:spcPct val="20000"/>
        </a:spcBef>
        <a:buFont typeface="Arial"/>
        <a:buChar char="–"/>
        <a:defRPr sz="10100" kern="1200">
          <a:solidFill>
            <a:schemeClr val="tx1"/>
          </a:solidFill>
          <a:latin typeface="+mn-lt"/>
          <a:ea typeface="+mn-ea"/>
          <a:cs typeface="+mn-cs"/>
        </a:defRPr>
      </a:lvl4pPr>
      <a:lvl5pPr marL="10345636" indent="-1149515" algn="l" defTabSz="2299030" rtl="0" eaLnBrk="1" latinLnBrk="0" hangingPunct="1">
        <a:spcBef>
          <a:spcPct val="20000"/>
        </a:spcBef>
        <a:buFont typeface="Arial"/>
        <a:buChar char="»"/>
        <a:defRPr sz="10100" kern="1200">
          <a:solidFill>
            <a:schemeClr val="tx1"/>
          </a:solidFill>
          <a:latin typeface="+mn-lt"/>
          <a:ea typeface="+mn-ea"/>
          <a:cs typeface="+mn-cs"/>
        </a:defRPr>
      </a:lvl5pPr>
      <a:lvl6pPr marL="12644666" indent="-1149515" algn="l" defTabSz="2299030" rtl="0" eaLnBrk="1" latinLnBrk="0" hangingPunct="1">
        <a:spcBef>
          <a:spcPct val="20000"/>
        </a:spcBef>
        <a:buFont typeface="Arial"/>
        <a:buChar char="•"/>
        <a:defRPr sz="10100" kern="1200">
          <a:solidFill>
            <a:schemeClr val="tx1"/>
          </a:solidFill>
          <a:latin typeface="+mn-lt"/>
          <a:ea typeface="+mn-ea"/>
          <a:cs typeface="+mn-cs"/>
        </a:defRPr>
      </a:lvl6pPr>
      <a:lvl7pPr marL="14943696" indent="-1149515" algn="l" defTabSz="2299030" rtl="0" eaLnBrk="1" latinLnBrk="0" hangingPunct="1">
        <a:spcBef>
          <a:spcPct val="20000"/>
        </a:spcBef>
        <a:buFont typeface="Arial"/>
        <a:buChar char="•"/>
        <a:defRPr sz="10100" kern="1200">
          <a:solidFill>
            <a:schemeClr val="tx1"/>
          </a:solidFill>
          <a:latin typeface="+mn-lt"/>
          <a:ea typeface="+mn-ea"/>
          <a:cs typeface="+mn-cs"/>
        </a:defRPr>
      </a:lvl7pPr>
      <a:lvl8pPr marL="17242727" indent="-1149515" algn="l" defTabSz="2299030" rtl="0" eaLnBrk="1" latinLnBrk="0" hangingPunct="1">
        <a:spcBef>
          <a:spcPct val="20000"/>
        </a:spcBef>
        <a:buFont typeface="Arial"/>
        <a:buChar char="•"/>
        <a:defRPr sz="10100" kern="1200">
          <a:solidFill>
            <a:schemeClr val="tx1"/>
          </a:solidFill>
          <a:latin typeface="+mn-lt"/>
          <a:ea typeface="+mn-ea"/>
          <a:cs typeface="+mn-cs"/>
        </a:defRPr>
      </a:lvl8pPr>
      <a:lvl9pPr marL="19541757" indent="-1149515" algn="l" defTabSz="2299030"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emf"/><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hyperlink" Target="http://ls.st/ziz" TargetMode="External"/><Relationship Id="rId9" Type="http://schemas.openxmlformats.org/officeDocument/2006/relationships/hyperlink" Target="http://ls.st/zm9" TargetMode="External"/><Relationship Id="rId10" Type="http://schemas.openxmlformats.org/officeDocument/2006/relationships/image" Target="../media/image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descr="AAS2014template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0233600" cy="40233600"/>
          </a:xfrm>
          <a:prstGeom prst="rect">
            <a:avLst/>
          </a:prstGeom>
        </p:spPr>
      </p:pic>
      <p:sp>
        <p:nvSpPr>
          <p:cNvPr id="6" name="TextBox 5"/>
          <p:cNvSpPr txBox="1"/>
          <p:nvPr/>
        </p:nvSpPr>
        <p:spPr>
          <a:xfrm>
            <a:off x="1" y="6431118"/>
            <a:ext cx="38918184" cy="1938992"/>
          </a:xfrm>
          <a:prstGeom prst="rect">
            <a:avLst/>
          </a:prstGeom>
          <a:noFill/>
        </p:spPr>
        <p:txBody>
          <a:bodyPr wrap="square" rtlCol="0">
            <a:spAutoFit/>
          </a:bodyPr>
          <a:lstStyle/>
          <a:p>
            <a:pPr algn="ctr"/>
            <a:r>
              <a:rPr lang="en-US" sz="6000" dirty="0" smtClean="0"/>
              <a:t>Peter </a:t>
            </a:r>
            <a:r>
              <a:rPr lang="en-US" sz="6000" dirty="0" smtClean="0"/>
              <a:t>Yoachim, R. Lynne Jones, </a:t>
            </a:r>
            <a:r>
              <a:rPr lang="en-US" sz="6000" dirty="0" err="1" smtClean="0"/>
              <a:t>Srinivasan</a:t>
            </a:r>
            <a:r>
              <a:rPr lang="en-US" sz="6000" dirty="0" smtClean="0"/>
              <a:t> </a:t>
            </a:r>
            <a:r>
              <a:rPr lang="en-US" sz="6000" dirty="0" err="1" smtClean="0"/>
              <a:t>Chandrasekharan</a:t>
            </a:r>
            <a:r>
              <a:rPr lang="en-US" sz="6000" dirty="0" smtClean="0"/>
              <a:t>, Andrew P. Connolly, </a:t>
            </a:r>
            <a:r>
              <a:rPr lang="en-US" sz="6000" dirty="0" err="1" smtClean="0"/>
              <a:t>Kem</a:t>
            </a:r>
            <a:r>
              <a:rPr lang="en-US" sz="6000" dirty="0" smtClean="0"/>
              <a:t> H. Cook, </a:t>
            </a:r>
            <a:r>
              <a:rPr lang="en-US" sz="6000" dirty="0" err="1" smtClean="0"/>
              <a:t>Željko</a:t>
            </a:r>
            <a:r>
              <a:rPr lang="en-US" sz="6000" dirty="0" smtClean="0"/>
              <a:t> </a:t>
            </a:r>
            <a:r>
              <a:rPr lang="en-US" sz="6000" dirty="0" err="1" smtClean="0"/>
              <a:t>Ivezic</a:t>
            </a:r>
            <a:r>
              <a:rPr lang="en-US" sz="6000" dirty="0" smtClean="0"/>
              <a:t>, K. Simon </a:t>
            </a:r>
            <a:r>
              <a:rPr lang="en-US" sz="6000" dirty="0" err="1" smtClean="0"/>
              <a:t>Krughoff</a:t>
            </a:r>
            <a:r>
              <a:rPr lang="en-US" sz="6000" dirty="0" smtClean="0"/>
              <a:t>, Catherine </a:t>
            </a:r>
            <a:r>
              <a:rPr lang="en-US" sz="6000" dirty="0" err="1" smtClean="0"/>
              <a:t>Petry</a:t>
            </a:r>
            <a:r>
              <a:rPr lang="en-US" sz="6000" dirty="0" smtClean="0"/>
              <a:t>, Stephen T. Ridgway</a:t>
            </a:r>
            <a:endParaRPr lang="en-US" sz="6000" dirty="0"/>
          </a:p>
        </p:txBody>
      </p:sp>
      <p:sp>
        <p:nvSpPr>
          <p:cNvPr id="7" name="TextBox 6"/>
          <p:cNvSpPr txBox="1"/>
          <p:nvPr/>
        </p:nvSpPr>
        <p:spPr>
          <a:xfrm>
            <a:off x="976840" y="9533222"/>
            <a:ext cx="39256759" cy="2862322"/>
          </a:xfrm>
          <a:prstGeom prst="rect">
            <a:avLst/>
          </a:prstGeom>
          <a:noFill/>
        </p:spPr>
        <p:txBody>
          <a:bodyPr wrap="square" rtlCol="0">
            <a:spAutoFit/>
          </a:bodyPr>
          <a:lstStyle/>
          <a:p>
            <a:r>
              <a:rPr lang="en-US" sz="3600" b="1" dirty="0" smtClean="0"/>
              <a:t>Abstract:</a:t>
            </a:r>
          </a:p>
          <a:p>
            <a:r>
              <a:rPr lang="en-US" sz="3600" dirty="0" smtClean="0"/>
              <a:t>The 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using simulated LSST surveys.  In particular, we illustrate how MAF can (1) be used to compare dithering strategies, (2) quantify how well the observing cadence allows for the characterization of periodic sources, and (3) quantify how efficiently the survey discovers solar system objects. There is nothing LSST-specific about MAF, and we show how it can be easily extended to analyze other surveys such as Stripe 82 in SDSS.</a:t>
            </a:r>
            <a:endParaRPr lang="en-US" sz="3600" dirty="0"/>
          </a:p>
        </p:txBody>
      </p:sp>
      <p:grpSp>
        <p:nvGrpSpPr>
          <p:cNvPr id="31" name="Group 30"/>
          <p:cNvGrpSpPr/>
          <p:nvPr/>
        </p:nvGrpSpPr>
        <p:grpSpPr>
          <a:xfrm>
            <a:off x="18897600" y="27416783"/>
            <a:ext cx="9144000" cy="8699884"/>
            <a:chOff x="16471555" y="25376958"/>
            <a:chExt cx="9144000" cy="8699884"/>
          </a:xfrm>
        </p:grpSpPr>
        <p:pic>
          <p:nvPicPr>
            <p:cNvPr id="14" name="Picture 13" descr="stripe82_Mean_psfWidth_r_and_nStars_gt_0_and_nGalaxy_gt_0_HEAL_SkyMap.pdf"/>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471555" y="25376958"/>
              <a:ext cx="9144000" cy="6858000"/>
            </a:xfrm>
            <a:prstGeom prst="rect">
              <a:avLst/>
            </a:prstGeom>
          </p:spPr>
        </p:pic>
        <p:sp>
          <p:nvSpPr>
            <p:cNvPr id="15" name="TextBox 14"/>
            <p:cNvSpPr txBox="1"/>
            <p:nvPr/>
          </p:nvSpPr>
          <p:spPr>
            <a:xfrm>
              <a:off x="16471555" y="31768518"/>
              <a:ext cx="9144000" cy="2308324"/>
            </a:xfrm>
            <a:prstGeom prst="rect">
              <a:avLst/>
            </a:prstGeom>
            <a:noFill/>
          </p:spPr>
          <p:txBody>
            <a:bodyPr wrap="square" rtlCol="0">
              <a:spAutoFit/>
            </a:bodyPr>
            <a:lstStyle/>
            <a:p>
              <a:r>
                <a:rPr lang="en-US" sz="3600" dirty="0" smtClean="0"/>
                <a:t>The MAF code can easily be extended to analyze different surveys.  Here we look at the mean seeing values across the SDSS </a:t>
              </a:r>
              <a:r>
                <a:rPr lang="en-US" sz="3600" dirty="0" smtClean="0"/>
                <a:t>Stripe </a:t>
              </a:r>
              <a:r>
                <a:rPr lang="en-US" sz="3600" dirty="0" smtClean="0"/>
                <a:t>82 survey area.</a:t>
              </a:r>
              <a:endParaRPr lang="en-US" sz="3600" dirty="0"/>
            </a:p>
          </p:txBody>
        </p:sp>
      </p:grpSp>
      <p:grpSp>
        <p:nvGrpSpPr>
          <p:cNvPr id="27" name="Group 26"/>
          <p:cNvGrpSpPr/>
          <p:nvPr/>
        </p:nvGrpSpPr>
        <p:grpSpPr>
          <a:xfrm>
            <a:off x="78341" y="19790234"/>
            <a:ext cx="18434492" cy="16320044"/>
            <a:chOff x="1869586" y="15352747"/>
            <a:chExt cx="14630400" cy="12952283"/>
          </a:xfrm>
        </p:grpSpPr>
        <p:pic>
          <p:nvPicPr>
            <p:cNvPr id="8" name="Picture 7" descr="ops1_1140_CoaddM5_r_dithered_HEAL_PowerSpectrum.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4786" y="20546969"/>
              <a:ext cx="7315200" cy="5486400"/>
            </a:xfrm>
            <a:prstGeom prst="rect">
              <a:avLst/>
            </a:prstGeom>
          </p:spPr>
        </p:pic>
        <p:pic>
          <p:nvPicPr>
            <p:cNvPr id="10" name="Picture 9" descr="ops1_1140_CoaddM5_r_HEAL_PowerSpectru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9586" y="20546969"/>
              <a:ext cx="7315200" cy="5486400"/>
            </a:xfrm>
            <a:prstGeom prst="rect">
              <a:avLst/>
            </a:prstGeom>
          </p:spPr>
        </p:pic>
        <p:pic>
          <p:nvPicPr>
            <p:cNvPr id="11" name="Picture 10" descr="ops1_1140_CoaddM5_r_HEAL_SkyMap.pdf"/>
            <p:cNvPicPr>
              <a:picLocks noChangeAspect="1"/>
            </p:cNvPicPr>
            <p:nvPr/>
          </p:nvPicPr>
          <p:blipFill rotWithShape="1">
            <a:blip r:embed="rId6">
              <a:extLst>
                <a:ext uri="{28A0092B-C50C-407E-A947-70E740481C1C}">
                  <a14:useLocalDpi xmlns:a14="http://schemas.microsoft.com/office/drawing/2010/main" val="0"/>
                </a:ext>
              </a:extLst>
            </a:blip>
            <a:srcRect l="11765" r="12633"/>
            <a:stretch/>
          </p:blipFill>
          <p:spPr>
            <a:xfrm>
              <a:off x="2273679" y="15352747"/>
              <a:ext cx="5876131" cy="4940300"/>
            </a:xfrm>
            <a:prstGeom prst="rect">
              <a:avLst/>
            </a:prstGeom>
          </p:spPr>
        </p:pic>
        <p:sp>
          <p:nvSpPr>
            <p:cNvPr id="12" name="TextBox 11"/>
            <p:cNvSpPr txBox="1"/>
            <p:nvPr/>
          </p:nvSpPr>
          <p:spPr>
            <a:xfrm>
              <a:off x="2667687" y="26033369"/>
              <a:ext cx="13640718" cy="2271661"/>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a:t>
              </a:r>
              <a:r>
                <a:rPr lang="en-US" sz="3600" dirty="0" smtClean="0"/>
                <a:t>for a </a:t>
              </a:r>
              <a:r>
                <a:rPr lang="en-US" sz="3600" dirty="0" smtClean="0"/>
                <a:t>simulated LSST survey. </a:t>
              </a:r>
              <a:r>
                <a:rPr lang="en-US" sz="3600" dirty="0" smtClean="0"/>
                <a:t> The left panels show the results if the LSST </a:t>
              </a:r>
              <a:r>
                <a:rPr lang="en-US" sz="3600" dirty="0" err="1" smtClean="0"/>
                <a:t>pointings</a:t>
              </a:r>
              <a:r>
                <a:rPr lang="en-US" sz="36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a:t>
              </a:r>
              <a:endParaRPr lang="en-US" sz="3600" dirty="0"/>
            </a:p>
          </p:txBody>
        </p:sp>
        <p:pic>
          <p:nvPicPr>
            <p:cNvPr id="9" name="Picture 8" descr="ops1_1140_CoaddM5_r_dithered_HEAL_SkyMap.pdf"/>
            <p:cNvPicPr>
              <a:picLocks noChangeAspect="1"/>
            </p:cNvPicPr>
            <p:nvPr/>
          </p:nvPicPr>
          <p:blipFill rotWithShape="1">
            <a:blip r:embed="rId7">
              <a:extLst>
                <a:ext uri="{28A0092B-C50C-407E-A947-70E740481C1C}">
                  <a14:useLocalDpi xmlns:a14="http://schemas.microsoft.com/office/drawing/2010/main" val="0"/>
                </a:ext>
              </a:extLst>
            </a:blip>
            <a:srcRect l="9061" r="13108"/>
            <a:stretch/>
          </p:blipFill>
          <p:spPr>
            <a:xfrm>
              <a:off x="9488046" y="15352747"/>
              <a:ext cx="6049314" cy="4940300"/>
            </a:xfrm>
            <a:prstGeom prst="rect">
              <a:avLst/>
            </a:prstGeom>
          </p:spPr>
        </p:pic>
      </p:grpSp>
      <p:sp>
        <p:nvSpPr>
          <p:cNvPr id="13" name="TextBox 12"/>
          <p:cNvSpPr txBox="1"/>
          <p:nvPr/>
        </p:nvSpPr>
        <p:spPr>
          <a:xfrm>
            <a:off x="1083959" y="14312596"/>
            <a:ext cx="15279160" cy="5078314"/>
          </a:xfrm>
          <a:prstGeom prst="rect">
            <a:avLst/>
          </a:prstGeom>
          <a:noFill/>
        </p:spPr>
        <p:txBody>
          <a:bodyPr wrap="square" rtlCol="0">
            <a:spAutoFit/>
          </a:bodyPr>
          <a:lstStyle/>
          <a:p>
            <a:r>
              <a:rPr lang="en-US" sz="3600" b="1" dirty="0" smtClean="0"/>
              <a:t>Introduction:</a:t>
            </a:r>
          </a:p>
          <a:p>
            <a:r>
              <a:rPr lang="en-US" sz="3600" dirty="0" smtClean="0"/>
              <a:t>The </a:t>
            </a:r>
            <a:r>
              <a:rPr lang="en-US" sz="3600" dirty="0" smtClean="0"/>
              <a:t>Large Synoptic Survey Telescope will survey the </a:t>
            </a:r>
            <a:r>
              <a:rPr lang="en-US" sz="3600" dirty="0" smtClean="0"/>
              <a:t>visible sky approximately every 7 </a:t>
            </a:r>
            <a:r>
              <a:rPr lang="en-US" sz="3600" dirty="0" smtClean="0"/>
              <a:t>nights in </a:t>
            </a:r>
            <a:r>
              <a:rPr lang="en-US" sz="3600" dirty="0"/>
              <a:t>2</a:t>
            </a:r>
            <a:r>
              <a:rPr lang="en-US" sz="3600" dirty="0" smtClean="0"/>
              <a:t> </a:t>
            </a:r>
            <a:r>
              <a:rPr lang="en-US" sz="3600" dirty="0" smtClean="0"/>
              <a:t>filters, making it possible to do a large number of scientific studies in parallel.  To </a:t>
            </a:r>
            <a:r>
              <a:rPr lang="en-US" sz="3600" dirty="0" smtClean="0"/>
              <a:t>help optimize </a:t>
            </a:r>
            <a:r>
              <a:rPr lang="en-US" sz="3600" dirty="0" smtClean="0"/>
              <a:t>the </a:t>
            </a:r>
            <a:r>
              <a:rPr lang="en-US" sz="3600" dirty="0" smtClean="0"/>
              <a:t>scheduling algorithm, </a:t>
            </a:r>
            <a:r>
              <a:rPr lang="en-US" sz="3600" dirty="0" smtClean="0"/>
              <a:t>we have developed the Metric Analysis Framework to analyze simulated survey properties to measure their scientific potential</a:t>
            </a:r>
            <a:r>
              <a:rPr lang="en-US" sz="3600" dirty="0" smtClean="0"/>
              <a:t>.  MAF provides an all-python framework for reading in a surveys pointing history, slicing the data in a desired manner (e.g., finding all </a:t>
            </a:r>
            <a:r>
              <a:rPr lang="en-US" sz="3600" dirty="0" err="1" smtClean="0"/>
              <a:t>observaitons</a:t>
            </a:r>
            <a:r>
              <a:rPr lang="en-US" sz="3600" dirty="0" smtClean="0"/>
              <a:t> which overlap a point on the sky), and calculating metrics on those slices.</a:t>
            </a:r>
            <a:endParaRPr lang="en-US" sz="3600" dirty="0"/>
          </a:p>
        </p:txBody>
      </p:sp>
      <p:sp>
        <p:nvSpPr>
          <p:cNvPr id="22" name="TextBox 21"/>
          <p:cNvSpPr txBox="1"/>
          <p:nvPr/>
        </p:nvSpPr>
        <p:spPr>
          <a:xfrm>
            <a:off x="29775863" y="29237589"/>
            <a:ext cx="10448661" cy="5632312"/>
          </a:xfrm>
          <a:prstGeom prst="rect">
            <a:avLst/>
          </a:prstGeom>
          <a:noFill/>
        </p:spPr>
        <p:txBody>
          <a:bodyPr wrap="square" rtlCol="0">
            <a:spAutoFit/>
          </a:bodyPr>
          <a:lstStyle/>
          <a:p>
            <a:r>
              <a:rPr lang="en-US" sz="3600" b="1" dirty="0" smtClean="0"/>
              <a:t>Please Contribute Your Metrics to MAF:</a:t>
            </a:r>
          </a:p>
          <a:p>
            <a:endParaRPr lang="en-US" sz="3600" dirty="0"/>
          </a:p>
          <a:p>
            <a:r>
              <a:rPr lang="en-US" sz="3600" dirty="0" smtClean="0"/>
              <a:t>Help us help you!  </a:t>
            </a:r>
            <a:r>
              <a:rPr lang="en-US" sz="3600" dirty="0" smtClean="0"/>
              <a:t>The LSST </a:t>
            </a:r>
            <a:r>
              <a:rPr lang="en-US" sz="3600" dirty="0" smtClean="0"/>
              <a:t>cadence and dithering schemes have not yet been finalized!  </a:t>
            </a:r>
            <a:r>
              <a:rPr lang="en-US" sz="3600" dirty="0" smtClean="0"/>
              <a:t>We </a:t>
            </a:r>
            <a:r>
              <a:rPr lang="en-US" sz="3600" dirty="0" smtClean="0"/>
              <a:t>are very interested in how you would </a:t>
            </a:r>
            <a:r>
              <a:rPr lang="en-US" sz="3600" dirty="0" smtClean="0"/>
              <a:t>decide which survey strategy best </a:t>
            </a:r>
            <a:r>
              <a:rPr lang="en-US" sz="3600" dirty="0" smtClean="0"/>
              <a:t>supports your science. </a:t>
            </a:r>
            <a:endParaRPr lang="en-US" sz="3600" dirty="0" smtClean="0"/>
          </a:p>
          <a:p>
            <a:endParaRPr lang="en-US" sz="3600" dirty="0" smtClean="0"/>
          </a:p>
          <a:p>
            <a:r>
              <a:rPr lang="en-US" sz="3600" dirty="0" smtClean="0"/>
              <a:t>See the MAF documentation at:  </a:t>
            </a:r>
            <a:r>
              <a:rPr lang="en-US" sz="3600" b="1" dirty="0">
                <a:hlinkClick r:id="rId8"/>
              </a:rPr>
              <a:t>http://ls.st/ziz</a:t>
            </a:r>
            <a:endParaRPr lang="en-US" sz="3600" dirty="0" smtClean="0"/>
          </a:p>
          <a:p>
            <a:r>
              <a:rPr lang="en-US" sz="3600" dirty="0"/>
              <a:t>C</a:t>
            </a:r>
            <a:r>
              <a:rPr lang="en-US" sz="3600" dirty="0" smtClean="0"/>
              <a:t>ontribut</a:t>
            </a:r>
            <a:r>
              <a:rPr lang="en-US" sz="3600" dirty="0" smtClean="0"/>
              <a:t>e code to </a:t>
            </a:r>
            <a:r>
              <a:rPr lang="en-US" sz="3600" dirty="0" smtClean="0"/>
              <a:t>our </a:t>
            </a:r>
            <a:r>
              <a:rPr lang="en-US" sz="3600" dirty="0" smtClean="0"/>
              <a:t>community </a:t>
            </a:r>
            <a:r>
              <a:rPr lang="en-US" sz="3600" dirty="0" err="1" smtClean="0"/>
              <a:t>github</a:t>
            </a:r>
            <a:r>
              <a:rPr lang="en-US" sz="3600" dirty="0" smtClean="0"/>
              <a:t> repo at: </a:t>
            </a:r>
            <a:r>
              <a:rPr lang="en-US" sz="3600" b="1" dirty="0" smtClean="0">
                <a:hlinkClick r:id="rId9"/>
              </a:rPr>
              <a:t>http</a:t>
            </a:r>
            <a:r>
              <a:rPr lang="en-US" sz="3600" b="1" dirty="0">
                <a:hlinkClick r:id="rId9"/>
              </a:rPr>
              <a:t>://ls.st/zm9</a:t>
            </a:r>
            <a:r>
              <a:rPr lang="en-US" sz="3600" dirty="0" smtClean="0"/>
              <a:t> </a:t>
            </a:r>
            <a:endParaRPr lang="en-US" sz="3600" dirty="0"/>
          </a:p>
        </p:txBody>
      </p:sp>
      <p:grpSp>
        <p:nvGrpSpPr>
          <p:cNvPr id="33" name="Group 32"/>
          <p:cNvGrpSpPr/>
          <p:nvPr/>
        </p:nvGrpSpPr>
        <p:grpSpPr>
          <a:xfrm>
            <a:off x="18897600" y="14434276"/>
            <a:ext cx="9144000" cy="11365048"/>
            <a:chOff x="15544800" y="14034158"/>
            <a:chExt cx="9144000" cy="11365048"/>
          </a:xfrm>
        </p:grpSpPr>
        <p:pic>
          <p:nvPicPr>
            <p:cNvPr id="2" name="Picture 1" descr="ops1_1140_Proper_Motion_23mag__HEAL_SkyMap.pdf"/>
            <p:cNvPicPr>
              <a:picLocks noChangeAspect="1"/>
            </p:cNvPicPr>
            <p:nvPr/>
          </p:nvPicPr>
          <p:blipFill rotWithShape="1">
            <a:blip r:embed="rId10">
              <a:extLst>
                <a:ext uri="{28A0092B-C50C-407E-A947-70E740481C1C}">
                  <a14:useLocalDpi xmlns:a14="http://schemas.microsoft.com/office/drawing/2010/main" val="0"/>
                </a:ext>
              </a:extLst>
            </a:blip>
            <a:srcRect l="13553" t="5019" r="13745" b="5733"/>
            <a:stretch/>
          </p:blipFill>
          <p:spPr>
            <a:xfrm>
              <a:off x="15544800" y="14034158"/>
              <a:ext cx="9144000" cy="7134781"/>
            </a:xfrm>
            <a:prstGeom prst="rect">
              <a:avLst/>
            </a:prstGeom>
          </p:spPr>
        </p:pic>
        <p:sp>
          <p:nvSpPr>
            <p:cNvPr id="3" name="TextBox 2"/>
            <p:cNvSpPr txBox="1"/>
            <p:nvPr/>
          </p:nvSpPr>
          <p:spPr>
            <a:xfrm>
              <a:off x="15544800" y="21428888"/>
              <a:ext cx="9144000" cy="3970318"/>
            </a:xfrm>
            <a:prstGeom prst="rect">
              <a:avLst/>
            </a:prstGeom>
            <a:noFill/>
          </p:spPr>
          <p:txBody>
            <a:bodyPr wrap="square" rtlCol="0">
              <a:spAutoFit/>
            </a:bodyPr>
            <a:lstStyle/>
            <a:p>
              <a:r>
                <a:rPr lang="en-US" sz="3600" dirty="0" smtClean="0"/>
                <a:t>The expected proper motion precision for a </a:t>
              </a:r>
              <a:r>
                <a:rPr lang="en-US" sz="3600" i="1" dirty="0" smtClean="0"/>
                <a:t>r</a:t>
              </a:r>
              <a:r>
                <a:rPr lang="en-US" sz="3600" dirty="0" smtClean="0"/>
                <a:t>=23 </a:t>
              </a:r>
              <a:r>
                <a:rPr lang="en-US" sz="3600" dirty="0" smtClean="0"/>
                <a:t>magnitude K-star after 10 years of LSST observations</a:t>
              </a:r>
              <a:r>
                <a:rPr lang="en-US" sz="3600" dirty="0" smtClean="0"/>
                <a:t>. Most of the survey has an expected precision of 1 </a:t>
              </a:r>
              <a:r>
                <a:rPr lang="en-US" sz="3600" dirty="0" err="1" smtClean="0"/>
                <a:t>milli</a:t>
              </a:r>
              <a:r>
                <a:rPr lang="en-US" sz="3600" dirty="0" err="1"/>
                <a:t>-</a:t>
              </a:r>
              <a:r>
                <a:rPr lang="en-US" sz="3600" dirty="0" err="1" smtClean="0"/>
                <a:t>arcsecond</a:t>
              </a:r>
              <a:r>
                <a:rPr lang="en-US" sz="3600" dirty="0" smtClean="0"/>
                <a:t> per year.  The deep-drilling fields have even better performance, while the galactic plane and south pole suffer from poor scheduling.</a:t>
              </a:r>
              <a:endParaRPr lang="en-US" sz="3600" dirty="0"/>
            </a:p>
          </p:txBody>
        </p:sp>
      </p:grpSp>
      <p:grpSp>
        <p:nvGrpSpPr>
          <p:cNvPr id="36" name="Group 35"/>
          <p:cNvGrpSpPr/>
          <p:nvPr/>
        </p:nvGrpSpPr>
        <p:grpSpPr>
          <a:xfrm>
            <a:off x="30263137" y="14200942"/>
            <a:ext cx="8655048" cy="13799293"/>
            <a:chOff x="30263137" y="14200942"/>
            <a:chExt cx="8655048" cy="13799293"/>
          </a:xfrm>
        </p:grpSpPr>
        <p:grpSp>
          <p:nvGrpSpPr>
            <p:cNvPr id="35" name="Group 34"/>
            <p:cNvGrpSpPr/>
            <p:nvPr/>
          </p:nvGrpSpPr>
          <p:grpSpPr>
            <a:xfrm>
              <a:off x="30263137" y="14200942"/>
              <a:ext cx="8229600" cy="9471064"/>
              <a:chOff x="30263137" y="14200942"/>
              <a:chExt cx="8229600" cy="9471064"/>
            </a:xfrm>
          </p:grpSpPr>
          <p:pic>
            <p:nvPicPr>
              <p:cNvPr id="34" name="Picture 33"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77641" r="17790" b="8497"/>
              <a:stretch/>
            </p:blipFill>
            <p:spPr>
              <a:xfrm>
                <a:off x="30263137" y="21793200"/>
                <a:ext cx="8229600" cy="1878806"/>
              </a:xfrm>
              <a:prstGeom prst="rect">
                <a:avLst/>
              </a:prstGeom>
            </p:spPr>
          </p:pic>
          <p:pic>
            <p:nvPicPr>
              <p:cNvPr id="4" name="Picture 3"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8882" r="17790" b="31729"/>
              <a:stretch/>
            </p:blipFill>
            <p:spPr>
              <a:xfrm>
                <a:off x="30263137" y="14200942"/>
                <a:ext cx="8229600" cy="8049458"/>
              </a:xfrm>
              <a:prstGeom prst="rect">
                <a:avLst/>
              </a:prstGeom>
            </p:spPr>
          </p:pic>
        </p:grpSp>
        <p:sp>
          <p:nvSpPr>
            <p:cNvPr id="5" name="TextBox 4"/>
            <p:cNvSpPr txBox="1"/>
            <p:nvPr/>
          </p:nvSpPr>
          <p:spPr>
            <a:xfrm>
              <a:off x="30263137" y="24029917"/>
              <a:ext cx="8655048" cy="3970318"/>
            </a:xfrm>
            <a:prstGeom prst="rect">
              <a:avLst/>
            </a:prstGeom>
            <a:noFill/>
          </p:spPr>
          <p:txBody>
            <a:bodyPr wrap="square" rtlCol="0">
              <a:spAutoFit/>
            </a:bodyPr>
            <a:lstStyle/>
            <a:p>
              <a:r>
                <a:rPr lang="en-US" sz="3600" dirty="0" smtClean="0"/>
                <a:t>By using </a:t>
              </a:r>
              <a:r>
                <a:rPr lang="en-US" sz="3600" dirty="0" err="1" smtClean="0"/>
                <a:t>HEALpixels</a:t>
              </a:r>
              <a:r>
                <a:rPr lang="en-US" sz="3600" dirty="0" smtClean="0"/>
                <a:t>, we can easily run at different resolutions and display the results in different projections.  Here we </a:t>
              </a:r>
              <a:r>
                <a:rPr lang="en-US" sz="3600" dirty="0" err="1" smtClean="0"/>
                <a:t>Lshow</a:t>
              </a:r>
              <a:r>
                <a:rPr lang="en-US" sz="3600" dirty="0" smtClean="0"/>
                <a:t> </a:t>
              </a:r>
              <a:r>
                <a:rPr lang="en-US" sz="3600" dirty="0"/>
                <a:t>the number of visits at high resolution, including the effect of chip gaps in the SST </a:t>
              </a:r>
              <a:r>
                <a:rPr lang="en-US" sz="3600" dirty="0" smtClean="0"/>
                <a:t>focal plane.  For this simulation, the </a:t>
              </a:r>
              <a:r>
                <a:rPr lang="en-US" sz="3600" dirty="0" err="1" smtClean="0"/>
                <a:t>pointings</a:t>
              </a:r>
              <a:r>
                <a:rPr lang="en-US" sz="3600" dirty="0" smtClean="0"/>
                <a:t> were not dithered.</a:t>
              </a:r>
              <a:endParaRPr lang="en-US" sz="3600" dirty="0"/>
            </a:p>
          </p:txBody>
        </p:sp>
      </p:grpSp>
      <p:grpSp>
        <p:nvGrpSpPr>
          <p:cNvPr id="41" name="Group 40"/>
          <p:cNvGrpSpPr/>
          <p:nvPr/>
        </p:nvGrpSpPr>
        <p:grpSpPr>
          <a:xfrm>
            <a:off x="35294456" y="35810740"/>
            <a:ext cx="4963069" cy="1979899"/>
            <a:chOff x="35294456" y="35810740"/>
            <a:chExt cx="4963069" cy="1979899"/>
          </a:xfrm>
        </p:grpSpPr>
        <p:pic>
          <p:nvPicPr>
            <p:cNvPr id="20" name="Picture 19"/>
            <p:cNvPicPr>
              <a:picLocks noChangeAspect="1"/>
            </p:cNvPicPr>
            <p:nvPr/>
          </p:nvPicPr>
          <p:blipFill>
            <a:blip r:embed="rId12"/>
            <a:stretch>
              <a:fillRect/>
            </a:stretch>
          </p:blipFill>
          <p:spPr>
            <a:xfrm>
              <a:off x="35294456" y="37059119"/>
              <a:ext cx="731520" cy="731520"/>
            </a:xfrm>
            <a:prstGeom prst="rect">
              <a:avLst/>
            </a:prstGeom>
          </p:spPr>
        </p:pic>
        <p:sp>
          <p:nvSpPr>
            <p:cNvPr id="16" name="TextBox 15"/>
            <p:cNvSpPr txBox="1"/>
            <p:nvPr/>
          </p:nvSpPr>
          <p:spPr>
            <a:xfrm>
              <a:off x="36288114" y="37059119"/>
              <a:ext cx="3969411" cy="646331"/>
            </a:xfrm>
            <a:prstGeom prst="rect">
              <a:avLst/>
            </a:prstGeom>
            <a:noFill/>
          </p:spPr>
          <p:txBody>
            <a:bodyPr wrap="square" rtlCol="0">
              <a:spAutoFit/>
            </a:bodyPr>
            <a:lstStyle/>
            <a:p>
              <a:r>
                <a:rPr lang="en-US" sz="3600" dirty="0" err="1" smtClean="0"/>
                <a:t>yoachim</a:t>
              </a:r>
              <a:endParaRPr lang="en-US" sz="3600" dirty="0"/>
            </a:p>
          </p:txBody>
        </p:sp>
        <p:pic>
          <p:nvPicPr>
            <p:cNvPr id="19" name="Picture 18"/>
            <p:cNvPicPr>
              <a:picLocks noChangeAspect="1"/>
            </p:cNvPicPr>
            <p:nvPr/>
          </p:nvPicPr>
          <p:blipFill>
            <a:blip r:embed="rId13"/>
            <a:stretch>
              <a:fillRect/>
            </a:stretch>
          </p:blipFill>
          <p:spPr>
            <a:xfrm>
              <a:off x="35294456" y="36543725"/>
              <a:ext cx="731520" cy="594721"/>
            </a:xfrm>
            <a:prstGeom prst="rect">
              <a:avLst/>
            </a:prstGeom>
          </p:spPr>
        </p:pic>
        <p:pic>
          <p:nvPicPr>
            <p:cNvPr id="37" name="Picture 36"/>
            <p:cNvPicPr>
              <a:picLocks noChangeAspect="1"/>
            </p:cNvPicPr>
            <p:nvPr/>
          </p:nvPicPr>
          <p:blipFill>
            <a:blip r:embed="rId14"/>
            <a:stretch>
              <a:fillRect/>
            </a:stretch>
          </p:blipFill>
          <p:spPr>
            <a:xfrm>
              <a:off x="35294456" y="35875208"/>
              <a:ext cx="731520" cy="551497"/>
            </a:xfrm>
            <a:prstGeom prst="rect">
              <a:avLst/>
            </a:prstGeom>
          </p:spPr>
        </p:pic>
        <p:sp>
          <p:nvSpPr>
            <p:cNvPr id="39" name="TextBox 38"/>
            <p:cNvSpPr txBox="1"/>
            <p:nvPr/>
          </p:nvSpPr>
          <p:spPr>
            <a:xfrm>
              <a:off x="36255113" y="36474786"/>
              <a:ext cx="3969411" cy="646331"/>
            </a:xfrm>
            <a:prstGeom prst="rect">
              <a:avLst/>
            </a:prstGeom>
            <a:noFill/>
          </p:spPr>
          <p:txBody>
            <a:bodyPr wrap="square" rtlCol="0">
              <a:spAutoFit/>
            </a:bodyPr>
            <a:lstStyle/>
            <a:p>
              <a:r>
                <a:rPr lang="en-US" sz="3600" dirty="0" smtClean="0"/>
                <a:t>@</a:t>
              </a:r>
              <a:r>
                <a:rPr lang="en-US" sz="3600" dirty="0" err="1" smtClean="0"/>
                <a:t>PeterYoachim</a:t>
              </a:r>
              <a:endParaRPr lang="en-US" sz="3600" dirty="0"/>
            </a:p>
          </p:txBody>
        </p:sp>
        <p:sp>
          <p:nvSpPr>
            <p:cNvPr id="40" name="TextBox 39"/>
            <p:cNvSpPr txBox="1"/>
            <p:nvPr/>
          </p:nvSpPr>
          <p:spPr>
            <a:xfrm>
              <a:off x="36255113" y="35810740"/>
              <a:ext cx="3969411" cy="646331"/>
            </a:xfrm>
            <a:prstGeom prst="rect">
              <a:avLst/>
            </a:prstGeom>
            <a:noFill/>
          </p:spPr>
          <p:txBody>
            <a:bodyPr wrap="square" rtlCol="0">
              <a:spAutoFit/>
            </a:bodyPr>
            <a:lstStyle/>
            <a:p>
              <a:r>
                <a:rPr lang="en-US" sz="3600" dirty="0" err="1" smtClean="0"/>
                <a:t>yoachim@uw.edu</a:t>
              </a:r>
              <a:endParaRPr lang="en-US" sz="3600" dirty="0" smtClean="0"/>
            </a:p>
          </p:txBody>
        </p:sp>
      </p:grpSp>
      <p:sp>
        <p:nvSpPr>
          <p:cNvPr id="44" name="TextBox 43"/>
          <p:cNvSpPr txBox="1"/>
          <p:nvPr/>
        </p:nvSpPr>
        <p:spPr>
          <a:xfrm>
            <a:off x="587503" y="-195396"/>
            <a:ext cx="38918184" cy="1492716"/>
          </a:xfrm>
          <a:prstGeom prst="rect">
            <a:avLst/>
          </a:prstGeom>
          <a:noFill/>
        </p:spPr>
        <p:txBody>
          <a:bodyPr wrap="square" rtlCol="0">
            <a:spAutoFit/>
          </a:bodyPr>
          <a:lstStyle/>
          <a:p>
            <a:pPr algn="ctr"/>
            <a:r>
              <a:rPr lang="en-US" dirty="0" smtClean="0"/>
              <a:t>Analyzing Simulated LSST Surveys With </a:t>
            </a:r>
            <a:r>
              <a:rPr lang="en-US" dirty="0" smtClean="0"/>
              <a:t>MAF</a:t>
            </a:r>
            <a:endParaRPr lang="en-US" sz="6000" dirty="0"/>
          </a:p>
        </p:txBody>
      </p:sp>
    </p:spTree>
    <p:extLst>
      <p:ext uri="{BB962C8B-B14F-4D97-AF65-F5344CB8AC3E}">
        <p14:creationId xmlns:p14="http://schemas.microsoft.com/office/powerpoint/2010/main" val="1690860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AS2014template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0233600" cy="40233600"/>
          </a:xfrm>
          <a:prstGeom prst="rect">
            <a:avLst/>
          </a:prstGeom>
        </p:spPr>
      </p:pic>
      <p:pic>
        <p:nvPicPr>
          <p:cNvPr id="3" name="Picture 2" descr="ops1_1140_Proper_Motion_23mag__HEAL_Hist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463" y="19018138"/>
            <a:ext cx="7772400" cy="5829300"/>
          </a:xfrm>
          <a:prstGeom prst="rect">
            <a:avLst/>
          </a:prstGeom>
        </p:spPr>
      </p:pic>
    </p:spTree>
    <p:extLst>
      <p:ext uri="{BB962C8B-B14F-4D97-AF65-F5344CB8AC3E}">
        <p14:creationId xmlns:p14="http://schemas.microsoft.com/office/powerpoint/2010/main" val="82744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405</TotalTime>
  <Words>582</Words>
  <Application>Microsoft Macintosh PowerPoint</Application>
  <PresentationFormat>Custom</PresentationFormat>
  <Paragraphs>19</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Yoachim</dc:creator>
  <cp:lastModifiedBy>Peter Yoachim</cp:lastModifiedBy>
  <cp:revision>22</cp:revision>
  <cp:lastPrinted>2014-12-29T21:35:34Z</cp:lastPrinted>
  <dcterms:created xsi:type="dcterms:W3CDTF">2014-12-16T19:04:39Z</dcterms:created>
  <dcterms:modified xsi:type="dcterms:W3CDTF">2014-12-29T21:37:58Z</dcterms:modified>
</cp:coreProperties>
</file>

<file path=docProps/thumbnail.jpeg>
</file>